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71" r:id="rId3"/>
    <p:sldId id="293" r:id="rId4"/>
    <p:sldId id="294" r:id="rId5"/>
    <p:sldId id="270" r:id="rId6"/>
    <p:sldId id="258" r:id="rId7"/>
    <p:sldId id="260" r:id="rId8"/>
  </p:sldIdLst>
  <p:sldSz cx="12192000" cy="6858000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228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73" autoAdjust="0"/>
    <p:restoredTop sz="94660"/>
  </p:normalViewPr>
  <p:slideViewPr>
    <p:cSldViewPr snapToGrid="0" showGuides="1">
      <p:cViewPr>
        <p:scale>
          <a:sx n="99" d="100"/>
          <a:sy n="99" d="100"/>
        </p:scale>
        <p:origin x="-120" y="-48"/>
      </p:cViewPr>
      <p:guideLst>
        <p:guide orient="horz" pos="2228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DF9E4F-0084-438E-B72E-FDBD77B08EEB}" type="datetimeFigureOut">
              <a:rPr lang="it-IT" smtClean="0"/>
              <a:t>09/02/2023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391218-831F-4FCE-8304-A58D7D6841F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8340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A835F164-3C81-4DC4-B8F3-A435F92084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xmlns="" id="{BA571162-515E-4F9D-9023-4379BC4B27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830578A5-44CA-4337-A009-4DC84FF42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F4622-21A0-433B-AA4F-60BA24B3DC2F}" type="datetime1">
              <a:rPr lang="it-IT" smtClean="0"/>
              <a:t>09/02/2023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5C1241E9-4C75-457A-B22C-67A160F18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9BE28612-D50A-4D65-A644-9D04AD81B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9D5C-B34D-44D7-A532-102FE83685B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5511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B0095835-6F0C-45D2-874F-A24F65201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xmlns="" id="{D1A4E5AB-8501-4077-A649-BDF8BA0A74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05DF0AF2-DF8F-4195-81FE-84B84F129D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E8E5B-BB75-4966-BDD4-4B23FDBB566F}" type="datetime1">
              <a:rPr lang="it-IT" smtClean="0"/>
              <a:t>09/02/2023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5FD354F4-44E0-42F0-BD62-9AEC77018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806F7D16-2303-42B2-8584-FA8996B1E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9D5C-B34D-44D7-A532-102FE83685B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68945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xmlns="" id="{DCEAEB2A-91F7-42F0-9D83-8F70993B9A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xmlns="" id="{46FFF8BB-FE71-4070-8978-88C9EEA9AC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58A342C5-E08C-47C6-9445-E84EB794A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BE27E-3D98-4A22-9C1E-A282F3F98222}" type="datetime1">
              <a:rPr lang="it-IT" smtClean="0"/>
              <a:t>09/02/2023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85C1F685-1B67-4160-8429-2ECA567C1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60BAC6CB-96B1-43A6-B241-7B3D5ADF2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9D5C-B34D-44D7-A532-102FE83685B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8772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E700179B-A882-40E9-866F-62798242A5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F06E6D0F-644E-4CD5-B2D1-49455A2869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E2B39A6F-15BC-45C4-85D5-BE1ED9775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82295-0813-4AE5-B0D9-21D94515926C}" type="datetime1">
              <a:rPr lang="it-IT" smtClean="0"/>
              <a:t>09/02/2023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120221C5-D896-47E8-A313-BF5C73FD8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729503F6-3D9A-44D8-A9DA-70086646B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9D5C-B34D-44D7-A532-102FE83685B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6596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A969AE0A-2608-4E0F-AB07-CE4357E6EF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5182227C-BFD5-4042-AEEF-85F5C64EF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1946F730-214E-4339-97B7-4126C772B4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DCDA4-9952-4F57-9495-BF1B96591354}" type="datetime1">
              <a:rPr lang="it-IT" smtClean="0"/>
              <a:t>09/02/2023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32911B18-0FB6-44D7-8B67-E7E6292D9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7B3673A5-B761-4483-B01B-AE6144B7B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9D5C-B34D-44D7-A532-102FE83685B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89669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4F7DB8F7-404D-4593-8F3F-796DC40E2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8DF5420E-A1FF-4386-A4C1-C317285642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xmlns="" id="{1D05DD9C-F5E0-4ED7-9990-0F42050A35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xmlns="" id="{C9D99CAE-F8C4-4F70-8BD7-8F1A83D69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13526-4579-415D-A643-637939A31D64}" type="datetime1">
              <a:rPr lang="it-IT" smtClean="0"/>
              <a:t>09/02/2023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xmlns="" id="{57DF22D3-1EFA-4DBE-8EE7-C5F85390D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id="{4F596569-7EAF-4206-B578-D7EAAB632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9D5C-B34D-44D7-A532-102FE83685B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0865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E04123EB-289B-44E7-ACE1-CA1A3937FC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D4BE3F6E-9DB7-4B8C-AC16-CE5F0CDA3F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xmlns="" id="{85A89272-1B79-4DB3-B293-D7BF847939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xmlns="" id="{4AA8C743-3C01-4CCD-8028-9E312FBD8A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xmlns="" id="{02E70293-CA4C-471C-AA1D-CCC5C2E139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xmlns="" id="{FC688AB6-D82B-4E19-83CC-023B504BD6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32F8F-E190-420C-8285-D975BDC2DD6C}" type="datetime1">
              <a:rPr lang="it-IT" smtClean="0"/>
              <a:t>09/02/2023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xmlns="" id="{F687999B-B7CE-4F6E-9D58-BED40CDC3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xmlns="" id="{9F7B4AF7-FA67-473E-A698-DFF6FB513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9D5C-B34D-44D7-A532-102FE83685B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8026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DD680452-093A-48D7-88C2-8ACA476F88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xmlns="" id="{2CC727AF-03D2-47B0-A233-B05DDC3399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80EC3-5054-426F-B615-CA42115A9E89}" type="datetime1">
              <a:rPr lang="it-IT" smtClean="0"/>
              <a:t>09/02/2023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xmlns="" id="{36360128-528B-40B7-B49D-448C50081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xmlns="" id="{3E666B4C-238D-460A-911E-320380D1E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9D5C-B34D-44D7-A532-102FE83685B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3824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xmlns="" id="{218E898B-C82D-4DF4-A459-DEF1C9FF5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F7323-980E-44F2-85E9-76E5346A17EC}" type="datetime1">
              <a:rPr lang="it-IT" smtClean="0"/>
              <a:t>09/02/2023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xmlns="" id="{0D08C56D-1312-4923-B895-FA7F7CEB2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xmlns="" id="{96876E25-704F-4B42-B8D8-FF257E678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9D5C-B34D-44D7-A532-102FE83685B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2151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A8941967-4847-47FA-8387-DDB8352731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D5950DA4-8469-4971-9167-79F4FFAF07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xmlns="" id="{41EFB918-7EC9-4B32-AE9F-DC16613F31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xmlns="" id="{E7651BF7-DBB5-40BC-BA03-354DF48AA1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800B6-A3E5-4FE1-A229-F81CBA469B55}" type="datetime1">
              <a:rPr lang="it-IT" smtClean="0"/>
              <a:t>09/02/2023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xmlns="" id="{4BACBA2C-A95A-4938-A480-37C965B3E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id="{02E96265-CA22-4AFA-A32C-2321D2D25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9D5C-B34D-44D7-A532-102FE83685B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1411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DC2D3AF4-2A13-47BF-BBFD-B72F97970E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xmlns="" id="{33283970-EC9F-47FD-B818-4A951CAD15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xmlns="" id="{DC811064-D045-4081-81BB-249A4DA957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xmlns="" id="{462E9FAD-52D1-4894-89E3-82E74D326F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1AA57-0A94-451E-81DC-A5D1ADC61B21}" type="datetime1">
              <a:rPr lang="it-IT" smtClean="0"/>
              <a:t>09/02/2023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xmlns="" id="{A511DD05-2C21-4EB0-85F2-31526D6F4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id="{223ADE76-6494-4012-8AC0-3F66C17C2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9D5C-B34D-44D7-A532-102FE83685B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4621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xmlns="" id="{378BBA4E-4D58-4FFC-85D5-C1125A8EB2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4DF7A748-3056-4FB4-8D84-DC69DBD49F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D886E171-BB69-4787-AC9F-9201201BE6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629737-3D0D-4035-AFD8-D9268A564FFF}" type="datetime1">
              <a:rPr lang="it-IT" smtClean="0"/>
              <a:t>09/02/2023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DB84A3C9-4F18-4712-861A-ABB15CDBE0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5ACB80E6-36F4-477C-A9DC-B244D0CD2B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159D5C-B34D-44D7-A532-102FE83685B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8456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3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" name="Rectangle 70">
            <a:extLst>
              <a:ext uri="{FF2B5EF4-FFF2-40B4-BE49-F238E27FC236}">
                <a16:creationId xmlns:a16="http://schemas.microsoft.com/office/drawing/2014/main" xmlns="" id="{57845966-6EFC-468A-9CC7-BAB4B95854E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354372" y="0"/>
            <a:ext cx="9483256" cy="6858000"/>
          </a:xfrm>
          <a:prstGeom prst="rect">
            <a:avLst/>
          </a:prstGeom>
          <a:solidFill>
            <a:srgbClr val="36A9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36" name="Picture 72">
            <a:extLst>
              <a:ext uri="{FF2B5EF4-FFF2-40B4-BE49-F238E27FC236}">
                <a16:creationId xmlns:a16="http://schemas.microsoft.com/office/drawing/2014/main" xmlns="" id="{75554383-98AF-4A47-BB65-705FAAA4BE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37" name="Freeform: Shape 74">
            <a:extLst>
              <a:ext uri="{FF2B5EF4-FFF2-40B4-BE49-F238E27FC236}">
                <a16:creationId xmlns:a16="http://schemas.microsoft.com/office/drawing/2014/main" xmlns="" id="{ADAD1991-FFD1-4E94-ABAB-7560D33008E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144484" y="0"/>
            <a:ext cx="7837716" cy="6858000"/>
          </a:xfrm>
          <a:custGeom>
            <a:avLst/>
            <a:gdLst>
              <a:gd name="connsiteX0" fmla="*/ 2232159 w 7837716"/>
              <a:gd name="connsiteY0" fmla="*/ 0 h 6858000"/>
              <a:gd name="connsiteX1" fmla="*/ 5605557 w 7837716"/>
              <a:gd name="connsiteY1" fmla="*/ 0 h 6858000"/>
              <a:gd name="connsiteX2" fmla="*/ 5617845 w 7837716"/>
              <a:gd name="connsiteY2" fmla="*/ 5384 h 6858000"/>
              <a:gd name="connsiteX3" fmla="*/ 7837716 w 7837716"/>
              <a:gd name="connsiteY3" fmla="*/ 3429000 h 6858000"/>
              <a:gd name="connsiteX4" fmla="*/ 5617845 w 7837716"/>
              <a:gd name="connsiteY4" fmla="*/ 6852616 h 6858000"/>
              <a:gd name="connsiteX5" fmla="*/ 5605557 w 7837716"/>
              <a:gd name="connsiteY5" fmla="*/ 6858000 h 6858000"/>
              <a:gd name="connsiteX6" fmla="*/ 2232159 w 7837716"/>
              <a:gd name="connsiteY6" fmla="*/ 6858000 h 6858000"/>
              <a:gd name="connsiteX7" fmla="*/ 2219871 w 7837716"/>
              <a:gd name="connsiteY7" fmla="*/ 6852616 h 6858000"/>
              <a:gd name="connsiteX8" fmla="*/ 0 w 7837716"/>
              <a:gd name="connsiteY8" fmla="*/ 3429000 h 6858000"/>
              <a:gd name="connsiteX9" fmla="*/ 2219871 w 7837716"/>
              <a:gd name="connsiteY9" fmla="*/ 538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837716" h="6858000">
                <a:moveTo>
                  <a:pt x="2232159" y="0"/>
                </a:moveTo>
                <a:lnTo>
                  <a:pt x="5605557" y="0"/>
                </a:lnTo>
                <a:lnTo>
                  <a:pt x="5617845" y="5384"/>
                </a:lnTo>
                <a:cubicBezTo>
                  <a:pt x="6931322" y="618789"/>
                  <a:pt x="7837716" y="1921305"/>
                  <a:pt x="7837716" y="3429000"/>
                </a:cubicBezTo>
                <a:cubicBezTo>
                  <a:pt x="7837716" y="4936696"/>
                  <a:pt x="6931322" y="6239212"/>
                  <a:pt x="5617845" y="6852616"/>
                </a:cubicBezTo>
                <a:lnTo>
                  <a:pt x="5605557" y="6858000"/>
                </a:lnTo>
                <a:lnTo>
                  <a:pt x="2232159" y="6858000"/>
                </a:lnTo>
                <a:lnTo>
                  <a:pt x="2219871" y="6852616"/>
                </a:lnTo>
                <a:cubicBezTo>
                  <a:pt x="906394" y="6239212"/>
                  <a:pt x="0" y="4936696"/>
                  <a:pt x="0" y="3429000"/>
                </a:cubicBezTo>
                <a:cubicBezTo>
                  <a:pt x="0" y="1921305"/>
                  <a:pt x="906394" y="618789"/>
                  <a:pt x="2219871" y="5384"/>
                </a:cubicBezTo>
                <a:close/>
              </a:path>
            </a:pathLst>
          </a:custGeom>
          <a:solidFill>
            <a:schemeClr val="bg1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82000"/>
                  </a:schemeClr>
                </a:gs>
                <a:gs pos="100000">
                  <a:schemeClr val="bg2">
                    <a:lumMod val="87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026" name="Picture 2" descr="Risultato immagini per GEOVEST">
            <a:extLst>
              <a:ext uri="{FF2B5EF4-FFF2-40B4-BE49-F238E27FC236}">
                <a16:creationId xmlns:a16="http://schemas.microsoft.com/office/drawing/2014/main" xmlns="" id="{C92C8819-F8E8-401E-895F-DED83296DA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789269" y="429970"/>
            <a:ext cx="4548146" cy="4582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xmlns="" id="{A31121B4-F1FB-4148-9CCD-503F5A859561}"/>
              </a:ext>
            </a:extLst>
          </p:cNvPr>
          <p:cNvSpPr txBox="1"/>
          <p:nvPr/>
        </p:nvSpPr>
        <p:spPr>
          <a:xfrm>
            <a:off x="3073138" y="3778352"/>
            <a:ext cx="59849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b="1" i="1" dirty="0"/>
              <a:t>Comune di Finale Emila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xmlns="" id="{6C57DEB1-51CF-4314-A818-5189526592A0}"/>
              </a:ext>
            </a:extLst>
          </p:cNvPr>
          <p:cNvSpPr txBox="1"/>
          <p:nvPr/>
        </p:nvSpPr>
        <p:spPr>
          <a:xfrm>
            <a:off x="4075094" y="4395620"/>
            <a:ext cx="40418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3600" dirty="0"/>
              <a:t>Servizi e Tariffe 2023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xmlns="" id="{26370D3B-1E77-D5E3-A3F7-13A7BA87A073}"/>
              </a:ext>
            </a:extLst>
          </p:cNvPr>
          <p:cNvSpPr txBox="1"/>
          <p:nvPr/>
        </p:nvSpPr>
        <p:spPr>
          <a:xfrm>
            <a:off x="4600280" y="429970"/>
            <a:ext cx="27337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/>
              <a:t>11 gennaio 2023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xmlns="" id="{95BDD2F8-2A8F-0F7A-5429-13CE442F1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9D5C-B34D-44D7-A532-102FE83685BA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4574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F1335308-904C-5AA1-8801-E7372C32D1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082" y="206139"/>
            <a:ext cx="10669718" cy="1073935"/>
          </a:xfrm>
        </p:spPr>
        <p:txBody>
          <a:bodyPr/>
          <a:lstStyle/>
          <a:p>
            <a:pPr algn="ctr"/>
            <a:r>
              <a:rPr lang="it-IT" b="1" dirty="0">
                <a:solidFill>
                  <a:schemeClr val="accent6">
                    <a:lumMod val="75000"/>
                  </a:schemeClr>
                </a:solidFill>
              </a:rPr>
              <a:t>LE MODIFICHE DEI SERVIZI 2023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id="{07E003E2-CE8C-09AA-ED30-F33FC76E6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9D5C-B34D-44D7-A532-102FE83685BA}" type="slidenum">
              <a:rPr lang="it-IT" smtClean="0"/>
              <a:t>2</a:t>
            </a:fld>
            <a:endParaRPr lang="it-IT"/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xmlns="" id="{2D70B820-C4FE-4DB6-F3CA-4F87850B79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837" y="213232"/>
            <a:ext cx="1228725" cy="500063"/>
          </a:xfrm>
          <a:prstGeom prst="rect">
            <a:avLst/>
          </a:prstGeom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xmlns="" id="{F121385F-F397-0F8A-2E10-EEEF253889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25075" y="6268243"/>
            <a:ext cx="1228725" cy="500063"/>
          </a:xfrm>
          <a:prstGeom prst="rect">
            <a:avLst/>
          </a:prstGeom>
        </p:spPr>
      </p:pic>
      <p:pic>
        <p:nvPicPr>
          <p:cNvPr id="12" name="Immagine 11">
            <a:extLst>
              <a:ext uri="{FF2B5EF4-FFF2-40B4-BE49-F238E27FC236}">
                <a16:creationId xmlns:a16="http://schemas.microsoft.com/office/drawing/2014/main" xmlns="" id="{C796D23B-D976-F0D5-86C0-8EB8BB5079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8642" y="1280074"/>
            <a:ext cx="5703029" cy="5216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0673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B22A3ED3-9803-4573-B8D0-8161AC8031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595"/>
            <a:ext cx="10515600" cy="830424"/>
          </a:xfrm>
        </p:spPr>
        <p:txBody>
          <a:bodyPr>
            <a:noAutofit/>
          </a:bodyPr>
          <a:lstStyle/>
          <a:p>
            <a:r>
              <a:rPr lang="it-IT" altLang="it-IT" dirty="0">
                <a:solidFill>
                  <a:schemeClr val="accent6">
                    <a:lumMod val="50000"/>
                  </a:schemeClr>
                </a:solidFill>
              </a:rPr>
              <a:t>Il calcolo delle QUOTE | utenze domestiche</a:t>
            </a:r>
            <a:r>
              <a:rPr lang="it-IT" altLang="it-IT" b="1" dirty="0">
                <a:solidFill>
                  <a:srgbClr val="7E0021"/>
                </a:solidFill>
                <a:latin typeface="Bookman Old Style" panose="02050604050505020204" pitchFamily="18" charset="0"/>
                <a:ea typeface="Microsoft YaHei" panose="020B0503020204020204" pitchFamily="34" charset="-122"/>
                <a:cs typeface="Mangal" panose="02040503050203030202" pitchFamily="18" charset="0"/>
              </a:rPr>
              <a:t/>
            </a:r>
            <a:br>
              <a:rPr lang="it-IT" altLang="it-IT" b="1" dirty="0">
                <a:solidFill>
                  <a:srgbClr val="7E0021"/>
                </a:solidFill>
                <a:latin typeface="Bookman Old Style" panose="02050604050505020204" pitchFamily="18" charset="0"/>
                <a:ea typeface="Microsoft YaHei" panose="020B0503020204020204" pitchFamily="34" charset="-122"/>
                <a:cs typeface="Mangal" panose="02040503050203030202" pitchFamily="18" charset="0"/>
              </a:rPr>
            </a:br>
            <a:endParaRPr lang="it-IT"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xmlns="" id="{0502EAD6-76E5-47A5-A0B1-B68DE1FB65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1954" y="1424474"/>
            <a:ext cx="1377820" cy="1377820"/>
          </a:xfrm>
          <a:prstGeom prst="rect">
            <a:avLst/>
          </a:prstGeom>
        </p:spPr>
      </p:pic>
      <p:sp>
        <p:nvSpPr>
          <p:cNvPr id="7" name="Più 2">
            <a:extLst>
              <a:ext uri="{FF2B5EF4-FFF2-40B4-BE49-F238E27FC236}">
                <a16:creationId xmlns:a16="http://schemas.microsoft.com/office/drawing/2014/main" xmlns="" id="{74EF0A9D-24A5-4D9A-8EDD-B093B5F31B2E}"/>
              </a:ext>
            </a:extLst>
          </p:cNvPr>
          <p:cNvSpPr/>
          <p:nvPr/>
        </p:nvSpPr>
        <p:spPr>
          <a:xfrm>
            <a:off x="3520816" y="1656184"/>
            <a:ext cx="914400" cy="914400"/>
          </a:xfrm>
          <a:prstGeom prst="mathPlus">
            <a:avLst/>
          </a:prstGeom>
          <a:solidFill>
            <a:srgbClr val="862818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189">
              <a:defRPr/>
            </a:pPr>
            <a:endParaRPr lang="it-IT" sz="1400"/>
          </a:p>
        </p:txBody>
      </p:sp>
      <p:sp>
        <p:nvSpPr>
          <p:cNvPr id="8" name="Più 2">
            <a:extLst>
              <a:ext uri="{FF2B5EF4-FFF2-40B4-BE49-F238E27FC236}">
                <a16:creationId xmlns:a16="http://schemas.microsoft.com/office/drawing/2014/main" xmlns="" id="{5DDC7ADC-24DD-47F6-9745-A353A55A48EF}"/>
              </a:ext>
            </a:extLst>
          </p:cNvPr>
          <p:cNvSpPr/>
          <p:nvPr/>
        </p:nvSpPr>
        <p:spPr>
          <a:xfrm>
            <a:off x="7176633" y="1712411"/>
            <a:ext cx="914400" cy="914400"/>
          </a:xfrm>
          <a:prstGeom prst="mathPlus">
            <a:avLst/>
          </a:prstGeom>
          <a:solidFill>
            <a:srgbClr val="862818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189">
              <a:defRPr/>
            </a:pPr>
            <a:endParaRPr lang="it-IT" sz="1400"/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xmlns="" id="{A1978039-C5F3-415C-ABDF-70AEAA5850F6}"/>
              </a:ext>
            </a:extLst>
          </p:cNvPr>
          <p:cNvSpPr txBox="1"/>
          <p:nvPr/>
        </p:nvSpPr>
        <p:spPr>
          <a:xfrm>
            <a:off x="838201" y="3846531"/>
            <a:ext cx="2812871" cy="1507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133" dirty="0">
                <a:solidFill>
                  <a:schemeClr val="dk2"/>
                </a:solidFill>
              </a:rPr>
              <a:t>si calcola in base alla superficie dell’abitazione</a:t>
            </a:r>
          </a:p>
          <a:p>
            <a:endParaRPr lang="it-IT" sz="1400" dirty="0"/>
          </a:p>
          <a:p>
            <a:endParaRPr lang="it-IT" sz="1400" dirty="0"/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xmlns="" id="{DE574085-89EE-4549-897A-46FE136A7176}"/>
              </a:ext>
            </a:extLst>
          </p:cNvPr>
          <p:cNvSpPr txBox="1"/>
          <p:nvPr/>
        </p:nvSpPr>
        <p:spPr>
          <a:xfrm>
            <a:off x="4309679" y="3774952"/>
            <a:ext cx="2961455" cy="12924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133" dirty="0">
                <a:solidFill>
                  <a:schemeClr val="dk2"/>
                </a:solidFill>
              </a:rPr>
              <a:t>si calcola in base al numero dei componenti della famiglia</a:t>
            </a:r>
          </a:p>
          <a:p>
            <a:endParaRPr lang="it-IT" sz="1400" dirty="0"/>
          </a:p>
        </p:txBody>
      </p:sp>
      <p:sp>
        <p:nvSpPr>
          <p:cNvPr id="22" name="CasellaDiTesto 21">
            <a:extLst>
              <a:ext uri="{FF2B5EF4-FFF2-40B4-BE49-F238E27FC236}">
                <a16:creationId xmlns:a16="http://schemas.microsoft.com/office/drawing/2014/main" xmlns="" id="{52521CB1-DC1A-4665-B7D2-C9D858013385}"/>
              </a:ext>
            </a:extLst>
          </p:cNvPr>
          <p:cNvSpPr txBox="1"/>
          <p:nvPr/>
        </p:nvSpPr>
        <p:spPr>
          <a:xfrm>
            <a:off x="8297289" y="3846531"/>
            <a:ext cx="3540751" cy="2277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133" dirty="0">
                <a:solidFill>
                  <a:schemeClr val="dk2"/>
                </a:solidFill>
              </a:rPr>
              <a:t>si calcola in base al numero svuotamenti del solo bidone grigio, con un numero minimo di essi comunque contabilizzato in fattura (anche se non effettuati)</a:t>
            </a:r>
          </a:p>
          <a:p>
            <a:endParaRPr lang="it-IT" sz="1400" dirty="0"/>
          </a:p>
        </p:txBody>
      </p:sp>
      <p:pic>
        <p:nvPicPr>
          <p:cNvPr id="18" name="Picture 2" descr="Immagine correlata">
            <a:extLst>
              <a:ext uri="{FF2B5EF4-FFF2-40B4-BE49-F238E27FC236}">
                <a16:creationId xmlns:a16="http://schemas.microsoft.com/office/drawing/2014/main" xmlns="" id="{249C6012-568D-488F-9202-96E24C6022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9484" y="1128620"/>
            <a:ext cx="1701849" cy="1701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Google Shape;66;p14">
            <a:extLst>
              <a:ext uri="{FF2B5EF4-FFF2-40B4-BE49-F238E27FC236}">
                <a16:creationId xmlns:a16="http://schemas.microsoft.com/office/drawing/2014/main" xmlns="" id="{5A9B132D-B2BD-4A83-84D5-0C632D64B752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331821" y="1092705"/>
            <a:ext cx="806912" cy="145652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Google Shape;67;p14">
            <a:extLst>
              <a:ext uri="{FF2B5EF4-FFF2-40B4-BE49-F238E27FC236}">
                <a16:creationId xmlns:a16="http://schemas.microsoft.com/office/drawing/2014/main" xmlns="" id="{9D1ED2F8-46D0-45A9-9E0E-752B6AE499D1}"/>
              </a:ext>
            </a:extLst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9296929" y="1738481"/>
            <a:ext cx="634252" cy="757031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Google Shape;87;p16">
            <a:extLst>
              <a:ext uri="{FF2B5EF4-FFF2-40B4-BE49-F238E27FC236}">
                <a16:creationId xmlns:a16="http://schemas.microsoft.com/office/drawing/2014/main" xmlns="" id="{9425D82A-9283-46F8-BB87-6D03DBC19853}"/>
              </a:ext>
            </a:extLst>
          </p:cNvPr>
          <p:cNvSpPr txBox="1">
            <a:spLocks/>
          </p:cNvSpPr>
          <p:nvPr/>
        </p:nvSpPr>
        <p:spPr>
          <a:xfrm>
            <a:off x="882465" y="2828936"/>
            <a:ext cx="2476464" cy="600064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it-IT" sz="2400" b="1" dirty="0">
                <a:solidFill>
                  <a:schemeClr val="bg1"/>
                </a:solidFill>
              </a:rPr>
              <a:t>FISSA</a:t>
            </a:r>
          </a:p>
          <a:p>
            <a:pPr algn="ctr"/>
            <a:endParaRPr lang="it-IT" sz="2400" b="1" dirty="0">
              <a:solidFill>
                <a:schemeClr val="bg1"/>
              </a:solidFill>
            </a:endParaRPr>
          </a:p>
          <a:p>
            <a:pPr algn="ctr"/>
            <a:endParaRPr lang="it-IT" sz="2400" b="1" dirty="0">
              <a:solidFill>
                <a:schemeClr val="bg1"/>
              </a:solidFill>
            </a:endParaRPr>
          </a:p>
        </p:txBody>
      </p:sp>
      <p:sp>
        <p:nvSpPr>
          <p:cNvPr id="25" name="Google Shape;87;p16">
            <a:extLst>
              <a:ext uri="{FF2B5EF4-FFF2-40B4-BE49-F238E27FC236}">
                <a16:creationId xmlns:a16="http://schemas.microsoft.com/office/drawing/2014/main" xmlns="" id="{FAED79C9-1D7F-45DB-A3C7-2078E7838665}"/>
              </a:ext>
            </a:extLst>
          </p:cNvPr>
          <p:cNvSpPr txBox="1">
            <a:spLocks/>
          </p:cNvSpPr>
          <p:nvPr/>
        </p:nvSpPr>
        <p:spPr>
          <a:xfrm>
            <a:off x="4429761" y="2828936"/>
            <a:ext cx="2970164" cy="914400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it-IT" sz="2400" b="1" dirty="0">
                <a:solidFill>
                  <a:schemeClr val="bg1"/>
                </a:solidFill>
              </a:rPr>
              <a:t>VARIABILE SERVIZI</a:t>
            </a:r>
          </a:p>
        </p:txBody>
      </p:sp>
      <p:sp>
        <p:nvSpPr>
          <p:cNvPr id="26" name="Google Shape;87;p16">
            <a:extLst>
              <a:ext uri="{FF2B5EF4-FFF2-40B4-BE49-F238E27FC236}">
                <a16:creationId xmlns:a16="http://schemas.microsoft.com/office/drawing/2014/main" xmlns="" id="{98469BCA-0416-45C1-AA9B-EBA003905749}"/>
              </a:ext>
            </a:extLst>
          </p:cNvPr>
          <p:cNvSpPr txBox="1">
            <a:spLocks/>
          </p:cNvSpPr>
          <p:nvPr/>
        </p:nvSpPr>
        <p:spPr>
          <a:xfrm>
            <a:off x="8297289" y="2795260"/>
            <a:ext cx="2970164" cy="914400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it-IT" sz="2400" b="1" dirty="0">
                <a:solidFill>
                  <a:schemeClr val="bg1"/>
                </a:solidFill>
              </a:rPr>
              <a:t>VARIABILE PRODUZIONI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xmlns="" id="{4EE7E4BB-4486-0ACE-C927-BB9DC561EE3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3837" y="6242841"/>
            <a:ext cx="1228725" cy="500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5540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EB3649BD-C91A-439D-B073-1206A0FACE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409316"/>
          </a:xfrm>
        </p:spPr>
        <p:txBody>
          <a:bodyPr>
            <a:normAutofit fontScale="90000"/>
          </a:bodyPr>
          <a:lstStyle/>
          <a:p>
            <a:r>
              <a:rPr lang="it-IT" altLang="it-IT" dirty="0">
                <a:solidFill>
                  <a:schemeClr val="accent6">
                    <a:lumMod val="50000"/>
                  </a:schemeClr>
                </a:solidFill>
              </a:rPr>
              <a:t>Il calcolo delle QUOTE | utenze non domestiche</a:t>
            </a:r>
            <a:endParaRPr lang="it-IT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4" name="Immagine 1">
            <a:extLst>
              <a:ext uri="{FF2B5EF4-FFF2-40B4-BE49-F238E27FC236}">
                <a16:creationId xmlns:a16="http://schemas.microsoft.com/office/drawing/2014/main" xmlns="" id="{E6FD724D-E6F9-4639-A94C-FC6E02A411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0574" y="1260761"/>
            <a:ext cx="1337919" cy="1337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magine 3">
            <a:extLst>
              <a:ext uri="{FF2B5EF4-FFF2-40B4-BE49-F238E27FC236}">
                <a16:creationId xmlns:a16="http://schemas.microsoft.com/office/drawing/2014/main" xmlns="" id="{A865485D-4B47-4601-93FA-C7CC64D5FA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2692" y="1419150"/>
            <a:ext cx="799061" cy="871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Più 2">
            <a:extLst>
              <a:ext uri="{FF2B5EF4-FFF2-40B4-BE49-F238E27FC236}">
                <a16:creationId xmlns:a16="http://schemas.microsoft.com/office/drawing/2014/main" xmlns="" id="{86CE0913-FFE6-431A-ABB8-7D5F9A7E864D}"/>
              </a:ext>
            </a:extLst>
          </p:cNvPr>
          <p:cNvSpPr/>
          <p:nvPr/>
        </p:nvSpPr>
        <p:spPr>
          <a:xfrm>
            <a:off x="6254721" y="1472769"/>
            <a:ext cx="914400" cy="914400"/>
          </a:xfrm>
          <a:prstGeom prst="mathPlus">
            <a:avLst/>
          </a:prstGeom>
          <a:solidFill>
            <a:srgbClr val="862818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189">
              <a:defRPr/>
            </a:pPr>
            <a:endParaRPr lang="it-IT" sz="1400"/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xmlns="" id="{154B1C17-AD10-4EBB-BF30-95098DD39157}"/>
              </a:ext>
            </a:extLst>
          </p:cNvPr>
          <p:cNvSpPr txBox="1"/>
          <p:nvPr/>
        </p:nvSpPr>
        <p:spPr>
          <a:xfrm>
            <a:off x="920895" y="3611361"/>
            <a:ext cx="5277351" cy="2277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133" dirty="0">
                <a:solidFill>
                  <a:schemeClr val="dk2"/>
                </a:solidFill>
              </a:rPr>
              <a:t>si calcola in base all’attività svolta e alla superficie soggetta</a:t>
            </a:r>
          </a:p>
          <a:p>
            <a:endParaRPr lang="it-IT" sz="2133" dirty="0">
              <a:solidFill>
                <a:schemeClr val="dk2"/>
              </a:solidFill>
            </a:endParaRPr>
          </a:p>
          <a:p>
            <a:r>
              <a:rPr lang="it-IT" sz="2133" dirty="0">
                <a:solidFill>
                  <a:schemeClr val="dk2"/>
                </a:solidFill>
              </a:rPr>
              <a:t>Le tariffe vengono determinate  tenendo conto della potenziale produzione di rifiuto per ogni categoria</a:t>
            </a:r>
          </a:p>
          <a:p>
            <a:endParaRPr lang="it-IT" sz="1400" dirty="0"/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xmlns="" id="{3F864F97-1EB7-4C5E-ACAA-F02AE004CE17}"/>
              </a:ext>
            </a:extLst>
          </p:cNvPr>
          <p:cNvSpPr txBox="1"/>
          <p:nvPr/>
        </p:nvSpPr>
        <p:spPr>
          <a:xfrm>
            <a:off x="7163430" y="3651916"/>
            <a:ext cx="4432183" cy="26053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133" dirty="0">
                <a:solidFill>
                  <a:schemeClr val="dk2"/>
                </a:solidFill>
              </a:rPr>
              <a:t>si calcola in base alla quantità di rifiuto indifferenziato conferito nel periodo di competenza. </a:t>
            </a:r>
          </a:p>
          <a:p>
            <a:endParaRPr lang="it-IT" sz="2133" dirty="0">
              <a:solidFill>
                <a:schemeClr val="dk2"/>
              </a:solidFill>
            </a:endParaRPr>
          </a:p>
          <a:p>
            <a:r>
              <a:rPr lang="it-IT" sz="2133" dirty="0">
                <a:solidFill>
                  <a:schemeClr val="dk2"/>
                </a:solidFill>
              </a:rPr>
              <a:t>E’ previsto un quantitativo minimo annuo da pagare anche se non conferito.</a:t>
            </a:r>
          </a:p>
          <a:p>
            <a:endParaRPr lang="it-IT" sz="1400" dirty="0"/>
          </a:p>
        </p:txBody>
      </p:sp>
      <p:pic>
        <p:nvPicPr>
          <p:cNvPr id="15" name="Immagine 14">
            <a:extLst>
              <a:ext uri="{FF2B5EF4-FFF2-40B4-BE49-F238E27FC236}">
                <a16:creationId xmlns:a16="http://schemas.microsoft.com/office/drawing/2014/main" xmlns="" id="{F9D2C08C-5AF7-4FA4-A985-A64F841C8A0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5953" y="1169159"/>
            <a:ext cx="1464131" cy="1200587"/>
          </a:xfrm>
          <a:prstGeom prst="rect">
            <a:avLst/>
          </a:prstGeom>
        </p:spPr>
      </p:pic>
      <p:pic>
        <p:nvPicPr>
          <p:cNvPr id="20" name="Google Shape;66;p14">
            <a:extLst>
              <a:ext uri="{FF2B5EF4-FFF2-40B4-BE49-F238E27FC236}">
                <a16:creationId xmlns:a16="http://schemas.microsoft.com/office/drawing/2014/main" xmlns="" id="{7E7F622C-E8B8-4805-86E0-D713868E9D3F}"/>
              </a:ext>
            </a:extLst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237031" y="958301"/>
            <a:ext cx="806912" cy="145652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Google Shape;67;p14">
            <a:extLst>
              <a:ext uri="{FF2B5EF4-FFF2-40B4-BE49-F238E27FC236}">
                <a16:creationId xmlns:a16="http://schemas.microsoft.com/office/drawing/2014/main" xmlns="" id="{87F76E1B-38E7-40DB-B389-205E0FC1B782}"/>
              </a:ext>
            </a:extLst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9340089" y="1630139"/>
            <a:ext cx="634252" cy="757031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Google Shape;87;p16">
            <a:extLst>
              <a:ext uri="{FF2B5EF4-FFF2-40B4-BE49-F238E27FC236}">
                <a16:creationId xmlns:a16="http://schemas.microsoft.com/office/drawing/2014/main" xmlns="" id="{1CFC8A81-1A09-4603-B5A4-895DA50E21FD}"/>
              </a:ext>
            </a:extLst>
          </p:cNvPr>
          <p:cNvSpPr txBox="1">
            <a:spLocks/>
          </p:cNvSpPr>
          <p:nvPr/>
        </p:nvSpPr>
        <p:spPr>
          <a:xfrm>
            <a:off x="1619616" y="2600457"/>
            <a:ext cx="3505211" cy="914400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it-IT" sz="2400" b="1" dirty="0">
                <a:solidFill>
                  <a:schemeClr val="bg1"/>
                </a:solidFill>
              </a:rPr>
              <a:t>FISSA + VARIABILE SERVIZI</a:t>
            </a:r>
          </a:p>
        </p:txBody>
      </p:sp>
      <p:sp>
        <p:nvSpPr>
          <p:cNvPr id="23" name="Google Shape;87;p16">
            <a:extLst>
              <a:ext uri="{FF2B5EF4-FFF2-40B4-BE49-F238E27FC236}">
                <a16:creationId xmlns:a16="http://schemas.microsoft.com/office/drawing/2014/main" xmlns="" id="{8104C18F-FABB-4066-A711-895612FC11AE}"/>
              </a:ext>
            </a:extLst>
          </p:cNvPr>
          <p:cNvSpPr txBox="1">
            <a:spLocks/>
          </p:cNvSpPr>
          <p:nvPr/>
        </p:nvSpPr>
        <p:spPr>
          <a:xfrm>
            <a:off x="7558862" y="2598681"/>
            <a:ext cx="2970164" cy="914400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it-IT" sz="2400" b="1" dirty="0">
                <a:solidFill>
                  <a:schemeClr val="bg1"/>
                </a:solidFill>
              </a:rPr>
              <a:t>VARIABILE PRODUZIONI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xmlns="" id="{0D47BF6F-9BEC-88D2-EA22-B71C1D35853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23837" y="6242841"/>
            <a:ext cx="1228725" cy="500063"/>
          </a:xfrm>
          <a:prstGeom prst="rect">
            <a:avLst/>
          </a:prstGeom>
        </p:spPr>
      </p:pic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13508DDD-A710-881C-411B-A0E9614F2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9D5C-B34D-44D7-A532-102FE83685BA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68416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xmlns="" id="{0464F6DD-2B10-4451-8ACD-B3F0557684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837" y="6221412"/>
            <a:ext cx="1228725" cy="500063"/>
          </a:xfrm>
          <a:prstGeom prst="rect">
            <a:avLst/>
          </a:prstGeom>
        </p:spPr>
      </p:pic>
      <p:sp>
        <p:nvSpPr>
          <p:cNvPr id="7" name="Rettangolo 6">
            <a:extLst>
              <a:ext uri="{FF2B5EF4-FFF2-40B4-BE49-F238E27FC236}">
                <a16:creationId xmlns:a16="http://schemas.microsoft.com/office/drawing/2014/main" xmlns="" id="{C22DD260-6570-44EE-B3C2-A886DAC3D629}"/>
              </a:ext>
            </a:extLst>
          </p:cNvPr>
          <p:cNvSpPr/>
          <p:nvPr/>
        </p:nvSpPr>
        <p:spPr>
          <a:xfrm>
            <a:off x="223837" y="760752"/>
            <a:ext cx="10681483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it-IT" u="sng" dirty="0">
              <a:latin typeface="Verdana-Bold"/>
            </a:endParaRPr>
          </a:p>
          <a:p>
            <a:pPr>
              <a:defRPr/>
            </a:pPr>
            <a:endParaRPr lang="it-IT" u="sng" dirty="0">
              <a:latin typeface="Verdana-Bold"/>
            </a:endParaRPr>
          </a:p>
          <a:p>
            <a:pPr>
              <a:defRPr/>
            </a:pPr>
            <a:r>
              <a:rPr lang="it-IT" u="sng" dirty="0">
                <a:latin typeface="Verdana-Bold"/>
              </a:rPr>
              <a:t>VECCHIO METODO DI CALCOLO DEI LITRI MINIMI</a:t>
            </a:r>
          </a:p>
          <a:p>
            <a:pPr>
              <a:defRPr/>
            </a:pPr>
            <a:endParaRPr lang="it-IT" sz="1800" b="0" dirty="0">
              <a:latin typeface="Verdana-Bold"/>
            </a:endParaRPr>
          </a:p>
          <a:p>
            <a:pPr>
              <a:defRPr/>
            </a:pPr>
            <a:r>
              <a:rPr lang="it-IT" sz="1800" b="0" dirty="0">
                <a:latin typeface="ComicSansMS"/>
              </a:rPr>
              <a:t>Fino al 2022, il modello Geovest prevedeva che i litri minimi fossero calcolati attraverso un coefficiente (</a:t>
            </a:r>
            <a:r>
              <a:rPr lang="it-IT" sz="1800" b="0" dirty="0" err="1">
                <a:latin typeface="ComicSansMS"/>
              </a:rPr>
              <a:t>Klt</a:t>
            </a:r>
            <a:r>
              <a:rPr lang="it-IT" sz="1800" b="0" dirty="0">
                <a:latin typeface="ComicSansMS"/>
              </a:rPr>
              <a:t>/mq) che era diverso per ogni categoria e andava a stimare una produzione di rifiuti correlata alla superficie. </a:t>
            </a:r>
          </a:p>
          <a:p>
            <a:pPr>
              <a:defRPr/>
            </a:pPr>
            <a:r>
              <a:rPr lang="it-IT" sz="1800" b="1" dirty="0">
                <a:latin typeface="ComicSansMS"/>
              </a:rPr>
              <a:t>Tale modello presentava però alcune criticità:</a:t>
            </a:r>
          </a:p>
          <a:p>
            <a:pPr>
              <a:defRPr/>
            </a:pPr>
            <a:r>
              <a:rPr lang="it-IT" dirty="0">
                <a:latin typeface="ComicSansMS"/>
              </a:rPr>
              <a:t>1- calcolo la presunta produzione del rifiuto sulla superficie e non sulla reale potenzialità data dai contenitori;</a:t>
            </a:r>
          </a:p>
          <a:p>
            <a:pPr>
              <a:defRPr/>
            </a:pPr>
            <a:endParaRPr lang="it-IT" dirty="0">
              <a:latin typeface="ComicSansMS"/>
            </a:endParaRPr>
          </a:p>
          <a:p>
            <a:pPr>
              <a:defRPr/>
            </a:pPr>
            <a:r>
              <a:rPr lang="it-IT" sz="1800" b="0" dirty="0">
                <a:latin typeface="ComicSansMS"/>
              </a:rPr>
              <a:t>2- su superfici molto grandi </a:t>
            </a:r>
            <a:r>
              <a:rPr lang="it-IT" dirty="0">
                <a:latin typeface="ComicSansMS"/>
              </a:rPr>
              <a:t>può derivare </a:t>
            </a:r>
            <a:r>
              <a:rPr lang="it-IT" sz="1800" b="0" dirty="0">
                <a:latin typeface="ComicSansMS"/>
              </a:rPr>
              <a:t>un numero </a:t>
            </a:r>
            <a:r>
              <a:rPr lang="it-IT" dirty="0">
                <a:latin typeface="ComicSansMS"/>
              </a:rPr>
              <a:t>di litri minimi non raggiungibili (svuotabili) con la frequenza del servizio in essere (l’utenza non può mai superare i minimi e paga anticipatamente un numero di litri che non riuscirà ad utilizzare);</a:t>
            </a:r>
          </a:p>
          <a:p>
            <a:pPr>
              <a:defRPr/>
            </a:pPr>
            <a:endParaRPr lang="it-IT" dirty="0">
              <a:latin typeface="ComicSansMS"/>
            </a:endParaRPr>
          </a:p>
          <a:p>
            <a:pPr>
              <a:defRPr/>
            </a:pPr>
            <a:r>
              <a:rPr lang="it-IT" sz="1800" b="0" dirty="0">
                <a:latin typeface="ComicSansMS"/>
              </a:rPr>
              <a:t>3- nel caso di fuoriuscita dal servizio </a:t>
            </a:r>
            <a:r>
              <a:rPr lang="it-IT" dirty="0">
                <a:latin typeface="ComicSansMS"/>
              </a:rPr>
              <a:t>(applicazione D.L.116) si andrebbero a perdere porzioni anche importanti di superficie sulle quali venivano calcolati i litri minimi con la logica conseguenza di un aumento del costo al litro che potrebbe aumentare la tariffa a tutte le altre utenze;</a:t>
            </a:r>
          </a:p>
          <a:p>
            <a:pPr>
              <a:defRPr/>
            </a:pPr>
            <a:endParaRPr lang="it-IT" dirty="0">
              <a:latin typeface="ComicSansMS"/>
            </a:endParaRPr>
          </a:p>
          <a:p>
            <a:pPr>
              <a:defRPr/>
            </a:pPr>
            <a:r>
              <a:rPr lang="it-IT" sz="1800" b="0" dirty="0">
                <a:latin typeface="ComicSansMS"/>
              </a:rPr>
              <a:t>4- essendo una tariffa puntuale corrispettiva</a:t>
            </a:r>
            <a:r>
              <a:rPr lang="it-IT" dirty="0">
                <a:latin typeface="ComicSansMS"/>
              </a:rPr>
              <a:t>, la logica dice che dovrebbe essere legata alla capacità ed al grado di utilizzo del servizio che nulla ha a che vedere con la superficie</a:t>
            </a:r>
            <a:endParaRPr lang="it-IT" sz="1800" b="0" dirty="0">
              <a:latin typeface="ComicSansMS"/>
            </a:endParaRPr>
          </a:p>
          <a:p>
            <a:pPr>
              <a:defRPr/>
            </a:pPr>
            <a:endParaRPr lang="it-IT" dirty="0">
              <a:latin typeface="ComicSansMS"/>
            </a:endParaRPr>
          </a:p>
          <a:p>
            <a:pPr>
              <a:defRPr/>
            </a:pPr>
            <a:endParaRPr lang="it-IT" dirty="0">
              <a:latin typeface="ComicSansMS"/>
            </a:endParaRPr>
          </a:p>
          <a:p>
            <a:pPr>
              <a:defRPr/>
            </a:pPr>
            <a:endParaRPr lang="it-IT" dirty="0"/>
          </a:p>
        </p:txBody>
      </p:sp>
      <p:sp>
        <p:nvSpPr>
          <p:cNvPr id="5" name="CasellaDiTesto 1">
            <a:extLst>
              <a:ext uri="{FF2B5EF4-FFF2-40B4-BE49-F238E27FC236}">
                <a16:creationId xmlns:a16="http://schemas.microsoft.com/office/drawing/2014/main" xmlns="" id="{54D51218-2B56-F61B-DA10-468A364052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172" y="274244"/>
            <a:ext cx="10808574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it-IT" sz="3200" b="0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APPLICAZIONE NUOVO MODELLO DI CALCOLO LITRI MINIMI </a:t>
            </a:r>
          </a:p>
          <a:p>
            <a:pPr algn="ctr"/>
            <a:r>
              <a:rPr lang="it-IT" sz="3200" b="0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UTENZE NON DOMESTICHE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xmlns="" id="{2A89E040-80B9-1B7A-CBE5-D9174301F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9D5C-B34D-44D7-A532-102FE83685BA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20041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xmlns="" id="{CD698918-E4CD-4937-9581-8D0B88AAD0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837" y="6221412"/>
            <a:ext cx="1228725" cy="500063"/>
          </a:xfrm>
          <a:prstGeom prst="rect">
            <a:avLst/>
          </a:prstGeom>
        </p:spPr>
      </p:pic>
      <p:sp>
        <p:nvSpPr>
          <p:cNvPr id="10" name="Rettangolo 9">
            <a:extLst>
              <a:ext uri="{FF2B5EF4-FFF2-40B4-BE49-F238E27FC236}">
                <a16:creationId xmlns:a16="http://schemas.microsoft.com/office/drawing/2014/main" xmlns="" id="{1EB0C9FB-9812-4D81-8F76-13E086979B41}"/>
              </a:ext>
            </a:extLst>
          </p:cNvPr>
          <p:cNvSpPr/>
          <p:nvPr/>
        </p:nvSpPr>
        <p:spPr>
          <a:xfrm>
            <a:off x="407062" y="1247281"/>
            <a:ext cx="10708794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endParaRPr lang="it-IT" u="sng" dirty="0">
              <a:latin typeface="Verdana-Bold"/>
            </a:endParaRPr>
          </a:p>
          <a:p>
            <a:pPr algn="just">
              <a:defRPr/>
            </a:pPr>
            <a:r>
              <a:rPr lang="it-IT" u="sng" dirty="0">
                <a:latin typeface="Verdana-Bold"/>
              </a:rPr>
              <a:t>NUOVO MODELLO DI CALCOLO DEI LITRI MINIMI</a:t>
            </a:r>
          </a:p>
          <a:p>
            <a:pPr algn="just">
              <a:defRPr/>
            </a:pPr>
            <a:endParaRPr lang="it-IT" sz="1800" b="0" dirty="0">
              <a:latin typeface="ComicSansMS-Bold"/>
            </a:endParaRPr>
          </a:p>
          <a:p>
            <a:pPr algn="just">
              <a:defRPr/>
            </a:pPr>
            <a:r>
              <a:rPr lang="it-IT" sz="1800" b="0" dirty="0">
                <a:latin typeface="ComicSansMS-Bold"/>
              </a:rPr>
              <a:t>Il nuovo metodo proposto, ragionando in termini di POTENZA INSTALLATA, può essere paragonato al servizio di raccolta rifiuti all’erogazione dei servizi a rete tradizionali, quali la fornitura dell’acqua o l’energia elettrica.</a:t>
            </a:r>
          </a:p>
          <a:p>
            <a:pPr algn="just">
              <a:defRPr/>
            </a:pPr>
            <a:endParaRPr lang="it-IT" sz="1800" b="0" dirty="0">
              <a:latin typeface="ComicSansMS-Bold"/>
            </a:endParaRPr>
          </a:p>
          <a:p>
            <a:pPr algn="just">
              <a:defRPr/>
            </a:pPr>
            <a:r>
              <a:rPr lang="it-IT" sz="1800" b="0" dirty="0">
                <a:latin typeface="ComicSansMS-Bold"/>
              </a:rPr>
              <a:t>Nel caso del servizio di raccolta dei rifiuti l’analogia è semplice:</a:t>
            </a:r>
          </a:p>
          <a:p>
            <a:pPr algn="just">
              <a:defRPr/>
            </a:pPr>
            <a:endParaRPr lang="it-IT" sz="1800" b="0" dirty="0">
              <a:latin typeface="ComicSansMS-Bold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  <a:defRPr/>
            </a:pPr>
            <a:r>
              <a:rPr lang="it-IT" sz="1800" b="0" dirty="0">
                <a:latin typeface="ComicSansMS-Bold"/>
              </a:rPr>
              <a:t>la potenza installata è rappresentata dal </a:t>
            </a:r>
            <a:r>
              <a:rPr lang="it-IT" sz="1800" b="0" u="sng" dirty="0">
                <a:latin typeface="ComicSansMS-Bold"/>
              </a:rPr>
              <a:t>VOLUME DEI CASSONETTI </a:t>
            </a:r>
            <a:r>
              <a:rPr lang="it-IT" sz="1800" b="0" dirty="0">
                <a:latin typeface="ComicSansMS-Bold"/>
              </a:rPr>
              <a:t>per l’</a:t>
            </a:r>
            <a:r>
              <a:rPr lang="it-IT" sz="1800" b="0" u="sng" dirty="0">
                <a:latin typeface="ComicSansMS-Bold"/>
              </a:rPr>
              <a:t>indifferenziato</a:t>
            </a:r>
            <a:r>
              <a:rPr lang="it-IT" sz="1800" b="0" dirty="0">
                <a:latin typeface="ComicSansMS-Bold"/>
              </a:rPr>
              <a:t> in dotazione</a:t>
            </a:r>
          </a:p>
          <a:p>
            <a:pPr algn="just">
              <a:defRPr/>
            </a:pPr>
            <a:endParaRPr lang="it-IT" sz="1800" b="0" dirty="0">
              <a:latin typeface="ComicSansMS-Bold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  <a:defRPr/>
            </a:pPr>
            <a:r>
              <a:rPr lang="it-IT" sz="1800" b="0" dirty="0">
                <a:latin typeface="ComicSansMS-Bold"/>
              </a:rPr>
              <a:t>il consumo è dato dal </a:t>
            </a:r>
            <a:r>
              <a:rPr lang="it-IT" sz="1800" b="0" u="sng" dirty="0">
                <a:latin typeface="ComicSansMS-Bold"/>
              </a:rPr>
              <a:t>NUMERO DI SVUOTAMENTI </a:t>
            </a:r>
            <a:r>
              <a:rPr lang="it-IT" sz="1800" b="0" dirty="0">
                <a:latin typeface="ComicSansMS-Bold"/>
              </a:rPr>
              <a:t>di tali cassonetti, direttamente proporzionale alla quantità di rifiuti conferiti, per il costo del volume unitario (€/lt).</a:t>
            </a:r>
          </a:p>
          <a:p>
            <a:pPr algn="just">
              <a:defRPr/>
            </a:pPr>
            <a:endParaRPr lang="it-IT" sz="1800" b="0" dirty="0">
              <a:latin typeface="ComicSansMS-Bold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  <a:defRPr/>
            </a:pPr>
            <a:r>
              <a:rPr lang="it-IT" b="0" dirty="0" err="1">
                <a:latin typeface="ComicSansMS-Bold"/>
              </a:rPr>
              <a:t>ll</a:t>
            </a:r>
            <a:r>
              <a:rPr lang="it-IT" b="0" dirty="0">
                <a:latin typeface="ComicSansMS-Bold"/>
              </a:rPr>
              <a:t> costo €/lt viene definito dal rapporto tra il costo totale del </a:t>
            </a:r>
            <a:r>
              <a:rPr lang="it-IT" b="0" u="sng" dirty="0">
                <a:latin typeface="ComicSansMS-Bold"/>
              </a:rPr>
              <a:t>servizio indifferenziato</a:t>
            </a:r>
            <a:r>
              <a:rPr lang="it-IT" b="0" dirty="0">
                <a:latin typeface="ComicSansMS-Bold"/>
              </a:rPr>
              <a:t> e il totale dei litri                       dei contenitori distribuiti a tutte le utenze.</a:t>
            </a:r>
          </a:p>
          <a:p>
            <a:pPr algn="just">
              <a:defRPr/>
            </a:pPr>
            <a:endParaRPr lang="it-IT" sz="1800" b="0" dirty="0">
              <a:latin typeface="ComicSansMS-Bold"/>
            </a:endParaRPr>
          </a:p>
          <a:p>
            <a:pPr algn="just">
              <a:defRPr/>
            </a:pPr>
            <a:r>
              <a:rPr lang="it-IT" sz="1800" b="0" dirty="0">
                <a:latin typeface="ComicSansMS-Bold"/>
              </a:rPr>
              <a:t>Tali considerazioni fanno da presupposto alla scelta di tariffazione puntuale ed al principio di equità.</a:t>
            </a:r>
          </a:p>
          <a:p>
            <a:pPr algn="just">
              <a:defRPr/>
            </a:pPr>
            <a:endParaRPr lang="it-IT" sz="1800" b="0" dirty="0">
              <a:latin typeface="ComicSansMS-Bold"/>
            </a:endParaRPr>
          </a:p>
          <a:p>
            <a:pPr algn="just">
              <a:defRPr/>
            </a:pPr>
            <a:endParaRPr lang="it-IT" sz="1800" b="0" dirty="0"/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xmlns="" id="{478D3F56-8A4C-8169-BD3F-B66E454CF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9D5C-B34D-44D7-A532-102FE83685BA}" type="slidenum">
              <a:rPr lang="it-IT" smtClean="0"/>
              <a:t>6</a:t>
            </a:fld>
            <a:endParaRPr lang="it-IT"/>
          </a:p>
        </p:txBody>
      </p:sp>
      <p:sp>
        <p:nvSpPr>
          <p:cNvPr id="7" name="CasellaDiTesto 1">
            <a:extLst>
              <a:ext uri="{FF2B5EF4-FFF2-40B4-BE49-F238E27FC236}">
                <a16:creationId xmlns:a16="http://schemas.microsoft.com/office/drawing/2014/main" xmlns="" id="{0EB2FBDD-4B23-56A6-9307-6C37AD272F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172" y="274244"/>
            <a:ext cx="10808574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it-IT" sz="3200" b="0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APPLICAZIONE NUOVO MODELLO DI CALCOLO LITRI MINIMI </a:t>
            </a:r>
          </a:p>
          <a:p>
            <a:pPr algn="ctr"/>
            <a:r>
              <a:rPr lang="it-IT" sz="3200" b="0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UTENZE NON DOMESTICHE</a:t>
            </a:r>
          </a:p>
        </p:txBody>
      </p:sp>
    </p:spTree>
    <p:extLst>
      <p:ext uri="{BB962C8B-B14F-4D97-AF65-F5344CB8AC3E}">
        <p14:creationId xmlns:p14="http://schemas.microsoft.com/office/powerpoint/2010/main" val="127249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1">
            <a:extLst>
              <a:ext uri="{FF2B5EF4-FFF2-40B4-BE49-F238E27FC236}">
                <a16:creationId xmlns:a16="http://schemas.microsoft.com/office/drawing/2014/main" xmlns="" id="{05AAB8C2-4E53-4320-A1BE-9A92635A05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172" y="1351462"/>
            <a:ext cx="11060245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/>
            <a:endParaRPr lang="it-IT" altLang="it-IT" sz="800" dirty="0">
              <a:latin typeface="ComicSansMS-Bold"/>
            </a:endParaRPr>
          </a:p>
          <a:p>
            <a:pPr algn="just"/>
            <a:r>
              <a:rPr lang="it-IT" altLang="it-IT" sz="1800" b="0" dirty="0">
                <a:latin typeface="ComicSansMS-Bold"/>
              </a:rPr>
              <a:t>In fase di distribuzione le utenze DEVONO scegliere la volumetria dei cassonetti per l’indifferenziato in base</a:t>
            </a:r>
            <a:r>
              <a:rPr lang="it-IT" sz="1800" b="0" dirty="0">
                <a:latin typeface="ComicSansMS-Bold"/>
              </a:rPr>
              <a:t> alla conoscenza della quantità di rifiuto indifferenziato prodotto.</a:t>
            </a:r>
          </a:p>
          <a:p>
            <a:pPr algn="just"/>
            <a:endParaRPr lang="it-IT" altLang="it-IT" sz="800" b="0" dirty="0">
              <a:latin typeface="ComicSansMS-Bold"/>
            </a:endParaRPr>
          </a:p>
          <a:p>
            <a:pPr algn="just">
              <a:defRPr/>
            </a:pPr>
            <a:r>
              <a:rPr lang="it-IT" sz="1800" dirty="0">
                <a:latin typeface="ComicSansMS-Bold"/>
              </a:rPr>
              <a:t>PERTANTO:</a:t>
            </a:r>
          </a:p>
          <a:p>
            <a:pPr marL="285750" indent="-285750" algn="just">
              <a:buFontTx/>
              <a:buChar char="-"/>
              <a:defRPr/>
            </a:pPr>
            <a:r>
              <a:rPr lang="it-IT" sz="1800" b="0" dirty="0">
                <a:latin typeface="ComicSansMS-Bold"/>
              </a:rPr>
              <a:t>Non esiste un rapporto diretto fra la categoria dell’azienda, la superficie e la quantità di rifiuti prodotti, ne consegue che non esiste un criterio generale per l’assegnazione dei contenitori</a:t>
            </a:r>
          </a:p>
          <a:p>
            <a:pPr marL="285750" indent="-285750" algn="just">
              <a:buFontTx/>
              <a:buChar char="-"/>
              <a:defRPr/>
            </a:pPr>
            <a:endParaRPr lang="it-IT" sz="1800" b="0" dirty="0">
              <a:latin typeface="ComicSansMS-Bold"/>
            </a:endParaRPr>
          </a:p>
          <a:p>
            <a:pPr marL="285750" indent="-285750" algn="just">
              <a:buFontTx/>
              <a:buChar char="-"/>
              <a:defRPr/>
            </a:pPr>
            <a:r>
              <a:rPr lang="it-IT" sz="1800" b="0" dirty="0">
                <a:latin typeface="ComicSansMS-Bold"/>
              </a:rPr>
              <a:t>Può essere adottato il «criterio» degli svuotamenti fino ad oggi fatti in modo da ritarare eventualmente la tipologia di contenitore (es. utenza con contenitore da 360lt ma con soli 2 svuotamenti annui comporta un sovradimensionamento del contenitore stesso)</a:t>
            </a:r>
          </a:p>
          <a:p>
            <a:pPr algn="just"/>
            <a:endParaRPr lang="it-IT" altLang="it-IT" sz="800" b="0" dirty="0">
              <a:solidFill>
                <a:srgbClr val="FF0000"/>
              </a:solidFill>
              <a:latin typeface="ComicSansMS-Bold"/>
            </a:endParaRPr>
          </a:p>
          <a:p>
            <a:pPr algn="just"/>
            <a:r>
              <a:rPr lang="it-IT" altLang="it-IT" sz="1800" dirty="0">
                <a:latin typeface="ComicSansMS-Bold"/>
              </a:rPr>
              <a:t>SVUOTAMENTI MINIMI INDIFFERENZIATO</a:t>
            </a:r>
          </a:p>
          <a:p>
            <a:pPr algn="just"/>
            <a:endParaRPr lang="it-IT" altLang="it-IT" sz="800" dirty="0">
              <a:latin typeface="ComicSansMS-Bold"/>
            </a:endParaRPr>
          </a:p>
          <a:p>
            <a:pPr algn="just"/>
            <a:r>
              <a:rPr lang="it-IT" altLang="it-IT" sz="1800" b="0" dirty="0">
                <a:latin typeface="ComicSansMS-Bold"/>
              </a:rPr>
              <a:t>Per il contenitore da 40 lt		26 svuotamenti/anno</a:t>
            </a:r>
          </a:p>
          <a:p>
            <a:pPr algn="just"/>
            <a:r>
              <a:rPr lang="it-IT" altLang="it-IT" sz="1800" b="0" dirty="0">
                <a:latin typeface="ComicSansMS-Bold"/>
              </a:rPr>
              <a:t>Per tutti gli altri contenitori &gt; 40 lt	13 svuotamenti/anno</a:t>
            </a:r>
          </a:p>
          <a:p>
            <a:pPr algn="just">
              <a:defRPr/>
            </a:pPr>
            <a:endParaRPr lang="it-IT" sz="800" dirty="0">
              <a:latin typeface="ComicSansMS-Bold"/>
            </a:endParaRPr>
          </a:p>
          <a:p>
            <a:pPr algn="just">
              <a:defRPr/>
            </a:pPr>
            <a:r>
              <a:rPr lang="it-IT" sz="2000" dirty="0">
                <a:latin typeface="ComicSansMS-Bold"/>
              </a:rPr>
              <a:t>ESEMPIO:</a:t>
            </a:r>
          </a:p>
          <a:p>
            <a:pPr algn="just">
              <a:defRPr/>
            </a:pPr>
            <a:r>
              <a:rPr lang="it-IT" sz="1400" b="0" i="0" u="none" strike="noStrike" baseline="0" dirty="0">
                <a:latin typeface="Arial" panose="020B0604020202020204" pitchFamily="34" charset="0"/>
              </a:rPr>
              <a:t>BAR X 	   mq </a:t>
            </a:r>
            <a:r>
              <a:rPr lang="it-IT" sz="1400" b="0" dirty="0">
                <a:latin typeface="Arial" panose="020B0604020202020204" pitchFamily="34" charset="0"/>
              </a:rPr>
              <a:t>80</a:t>
            </a:r>
            <a:r>
              <a:rPr lang="it-IT" sz="1400" b="0" i="0" u="none" strike="noStrike" baseline="0" dirty="0">
                <a:latin typeface="Arial" panose="020B0604020202020204" pitchFamily="34" charset="0"/>
              </a:rPr>
              <a:t> 	   CONTENITORE SCELTO 360   	</a:t>
            </a:r>
            <a:r>
              <a:rPr lang="it-IT" sz="1400" b="0" dirty="0">
                <a:latin typeface="Arial" panose="020B0604020202020204" pitchFamily="34" charset="0"/>
              </a:rPr>
              <a:t>       </a:t>
            </a:r>
            <a:r>
              <a:rPr lang="it-IT" sz="1400" b="0" i="0" u="none" strike="noStrike" baseline="0" dirty="0">
                <a:latin typeface="Arial" panose="020B0604020202020204" pitchFamily="34" charset="0"/>
              </a:rPr>
              <a:t>13 SVUOT.MIN.(</a:t>
            </a:r>
            <a:r>
              <a:rPr lang="it-IT" sz="1400" b="0" i="0" u="none" strike="noStrike" baseline="0" dirty="0" err="1">
                <a:latin typeface="Arial" panose="020B0604020202020204" pitchFamily="34" charset="0"/>
              </a:rPr>
              <a:t>Lt.min</a:t>
            </a:r>
            <a:r>
              <a:rPr lang="it-IT" sz="1400" b="0" dirty="0">
                <a:latin typeface="Arial" panose="020B0604020202020204" pitchFamily="34" charset="0"/>
              </a:rPr>
              <a:t>. 4.680) 	</a:t>
            </a:r>
            <a:r>
              <a:rPr lang="it-IT" sz="1400" b="0" i="0" u="none" strike="noStrike" baseline="0" dirty="0">
                <a:latin typeface="Arial" panose="020B0604020202020204" pitchFamily="34" charset="0"/>
              </a:rPr>
              <a:t>€ 1.062,99</a:t>
            </a:r>
          </a:p>
          <a:p>
            <a:pPr algn="l"/>
            <a:r>
              <a:rPr lang="it-IT" sz="1400" b="0" i="0" u="none" strike="noStrike" baseline="0" dirty="0">
                <a:latin typeface="Arial" panose="020B0604020202020204" pitchFamily="34" charset="0"/>
              </a:rPr>
              <a:t>BAR Y	   mq 80 	   CONTENITORE SCELTO   40	       26 SVUOT.MIN.(</a:t>
            </a:r>
            <a:r>
              <a:rPr lang="it-IT" sz="1400" b="0" dirty="0" err="1">
                <a:latin typeface="Arial" panose="020B0604020202020204" pitchFamily="34" charset="0"/>
              </a:rPr>
              <a:t>Lt.min</a:t>
            </a:r>
            <a:r>
              <a:rPr lang="it-IT" sz="1400" b="0" dirty="0">
                <a:latin typeface="Arial" panose="020B0604020202020204" pitchFamily="34" charset="0"/>
              </a:rPr>
              <a:t>. 1.040)</a:t>
            </a:r>
            <a:r>
              <a:rPr lang="it-IT" sz="1400" b="0" i="0" u="none" strike="noStrike" baseline="0" dirty="0">
                <a:latin typeface="Arial" panose="020B0604020202020204" pitchFamily="34" charset="0"/>
              </a:rPr>
              <a:t> 	€    901,68</a:t>
            </a:r>
            <a:endParaRPr lang="it-IT" altLang="it-IT" sz="1400" b="0" dirty="0">
              <a:latin typeface="ComicSansMS-Bold"/>
            </a:endParaRP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xmlns="" id="{8D1B3228-07C8-2D0B-5004-005A4A36B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9D5C-B34D-44D7-A532-102FE83685BA}" type="slidenum">
              <a:rPr lang="it-IT" smtClean="0"/>
              <a:t>7</a:t>
            </a:fld>
            <a:endParaRPr lang="it-IT"/>
          </a:p>
        </p:txBody>
      </p:sp>
      <p:sp>
        <p:nvSpPr>
          <p:cNvPr id="6" name="CasellaDiTesto 1">
            <a:extLst>
              <a:ext uri="{FF2B5EF4-FFF2-40B4-BE49-F238E27FC236}">
                <a16:creationId xmlns:a16="http://schemas.microsoft.com/office/drawing/2014/main" xmlns="" id="{1885F4CB-89C2-B81E-05D7-C1091A917A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172" y="274244"/>
            <a:ext cx="10808574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it-IT" sz="3200" b="0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APPLICAZIONE NUOVO MODELLO DI CALCOLO LITRI MINIMI </a:t>
            </a:r>
          </a:p>
          <a:p>
            <a:pPr algn="ctr"/>
            <a:r>
              <a:rPr lang="it-IT" sz="3200" b="0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UTENZE NON DOMESTICHE</a:t>
            </a: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xmlns="" id="{0BFEFAA1-AAD8-43CA-191E-85FE5B88F1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837" y="6221412"/>
            <a:ext cx="1228725" cy="500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67253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672</TotalTime>
  <Words>625</Words>
  <Application>Microsoft Office PowerPoint</Application>
  <PresentationFormat>Personalizzato</PresentationFormat>
  <Paragraphs>76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Tema di Office</vt:lpstr>
      <vt:lpstr>Presentazione standard di PowerPoint</vt:lpstr>
      <vt:lpstr>LE MODIFICHE DEI SERVIZI 2023</vt:lpstr>
      <vt:lpstr>Il calcolo delle QUOTE | utenze domestiche </vt:lpstr>
      <vt:lpstr>Il calcolo delle QUOTE | utenze non domestiche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Samuele</dc:creator>
  <cp:lastModifiedBy>Elena Suffritti</cp:lastModifiedBy>
  <cp:revision>31</cp:revision>
  <cp:lastPrinted>2022-11-23T11:15:43Z</cp:lastPrinted>
  <dcterms:created xsi:type="dcterms:W3CDTF">2020-02-16T21:56:22Z</dcterms:created>
  <dcterms:modified xsi:type="dcterms:W3CDTF">2023-02-09T07:45:07Z</dcterms:modified>
</cp:coreProperties>
</file>